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oboto"/>
      <p:regular r:id="rId11"/>
      <p:bold r:id="rId12"/>
      <p:italic r:id="rId13"/>
      <p:boldItalic r:id="rId14"/>
    </p:embeddedFont>
    <p:embeddedFont>
      <p:font typeface="Pacifico"/>
      <p:regular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-regular.fntdata"/><Relationship Id="rId10" Type="http://schemas.openxmlformats.org/officeDocument/2006/relationships/slide" Target="slides/slide5.xml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acifico-regular.fntdata"/><Relationship Id="rId14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72a50e6d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672a50e6d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72a50e6d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672a50e6d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4C113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15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592200" y="573125"/>
            <a:ext cx="7959900" cy="361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/>
              <a:t>Old Trees and New Climate: How do Douglas-fir and Western Hemlock Respond to Heat Waves?</a:t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Gabby John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Pacific Northwest Water Research Symposium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May 20, 2024</a:t>
            </a:r>
            <a:endParaRPr sz="2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-8550" y="0"/>
            <a:ext cx="9144000" cy="23634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>
            <p:ph idx="4294967295" type="title"/>
          </p:nvPr>
        </p:nvSpPr>
        <p:spPr>
          <a:xfrm>
            <a:off x="303150" y="205750"/>
            <a:ext cx="85206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Why does this topic matter?</a:t>
            </a:r>
            <a:endParaRPr i="1" sz="1600"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b="31754" l="0" r="0" t="0"/>
          <a:stretch/>
        </p:blipFill>
        <p:spPr>
          <a:xfrm>
            <a:off x="4866681" y="1111051"/>
            <a:ext cx="1689000" cy="1708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4">
            <a:alphaModFix/>
          </a:blip>
          <a:srcRect b="11739" l="0" r="0" t="11731"/>
          <a:stretch/>
        </p:blipFill>
        <p:spPr>
          <a:xfrm>
            <a:off x="2588369" y="1111207"/>
            <a:ext cx="1689000" cy="1707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5">
            <a:alphaModFix/>
          </a:blip>
          <a:srcRect b="40936" l="49251" r="18976" t="11649"/>
          <a:stretch/>
        </p:blipFill>
        <p:spPr>
          <a:xfrm>
            <a:off x="310014" y="1111038"/>
            <a:ext cx="1689000" cy="170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115925" y="2861308"/>
            <a:ext cx="2077200" cy="60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M.S. in progress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79" name="Google Shape;79;p14"/>
          <p:cNvSpPr txBox="1"/>
          <p:nvPr>
            <p:ph idx="4294967295" type="body"/>
          </p:nvPr>
        </p:nvSpPr>
        <p:spPr>
          <a:xfrm>
            <a:off x="115925" y="3406317"/>
            <a:ext cx="2077200" cy="11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This is my thesis project for a </a:t>
            </a:r>
            <a:r>
              <a:rPr lang="en" sz="1600">
                <a:solidFill>
                  <a:schemeClr val="lt1"/>
                </a:solidFill>
              </a:rPr>
              <a:t>M.S. in Forest Ecosystems and Society in the OSU CoF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80" name="Google Shape;80;p14"/>
          <p:cNvSpPr txBox="1"/>
          <p:nvPr>
            <p:ph idx="4294967295" type="title"/>
          </p:nvPr>
        </p:nvSpPr>
        <p:spPr>
          <a:xfrm>
            <a:off x="2394226" y="2861308"/>
            <a:ext cx="2077200" cy="60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Old trees rock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81" name="Google Shape;81;p14"/>
          <p:cNvSpPr txBox="1"/>
          <p:nvPr>
            <p:ph idx="4294967295" type="title"/>
          </p:nvPr>
        </p:nvSpPr>
        <p:spPr>
          <a:xfrm>
            <a:off x="4672546" y="2861308"/>
            <a:ext cx="2077200" cy="60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Old forests rock 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82" name="Google Shape;82;p14"/>
          <p:cNvSpPr txBox="1"/>
          <p:nvPr>
            <p:ph idx="4294967295" type="body"/>
          </p:nvPr>
        </p:nvSpPr>
        <p:spPr>
          <a:xfrm>
            <a:off x="2394226" y="3406317"/>
            <a:ext cx="2077200" cy="11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“Old-growth” trees are at least 200 years old. They work differently than younger trees do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83" name="Google Shape;83;p14"/>
          <p:cNvSpPr txBox="1"/>
          <p:nvPr>
            <p:ph idx="4294967295" type="body"/>
          </p:nvPr>
        </p:nvSpPr>
        <p:spPr>
          <a:xfrm>
            <a:off x="4672546" y="3406317"/>
            <a:ext cx="2077200" cy="11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Old-growth forests store more carbon, biodiversity, and habitat than younger forests, too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6">
            <a:alphaModFix/>
          </a:blip>
          <a:srcRect b="0" l="17028" r="17021" t="0"/>
          <a:stretch/>
        </p:blipFill>
        <p:spPr>
          <a:xfrm>
            <a:off x="7145009" y="1111051"/>
            <a:ext cx="1689000" cy="170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>
            <p:ph idx="4294967295" type="title"/>
          </p:nvPr>
        </p:nvSpPr>
        <p:spPr>
          <a:xfrm>
            <a:off x="6950866" y="2861308"/>
            <a:ext cx="2077200" cy="60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They need help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86" name="Google Shape;86;p14"/>
          <p:cNvSpPr txBox="1"/>
          <p:nvPr>
            <p:ph idx="4294967295" type="body"/>
          </p:nvPr>
        </p:nvSpPr>
        <p:spPr>
          <a:xfrm>
            <a:off x="6950866" y="3406317"/>
            <a:ext cx="2077200" cy="11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Changes in climate and land use mean old-growth forests need extra attention, which is hard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/>
          <p:nvPr/>
        </p:nvSpPr>
        <p:spPr>
          <a:xfrm>
            <a:off x="0" y="1623650"/>
            <a:ext cx="9144000" cy="35199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 txBox="1"/>
          <p:nvPr>
            <p:ph type="title"/>
          </p:nvPr>
        </p:nvSpPr>
        <p:spPr>
          <a:xfrm>
            <a:off x="350700" y="161000"/>
            <a:ext cx="84426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Scientists use models instead of crystal balls</a:t>
            </a:r>
            <a:endParaRPr/>
          </a:p>
        </p:txBody>
      </p:sp>
      <p:pic>
        <p:nvPicPr>
          <p:cNvPr id="93" name="Google Shape;93;p15"/>
          <p:cNvPicPr preferRelativeResize="0"/>
          <p:nvPr/>
        </p:nvPicPr>
        <p:blipFill rotWithShape="1">
          <a:blip r:embed="rId3">
            <a:alphaModFix/>
          </a:blip>
          <a:srcRect b="7544" l="0" r="2543" t="0"/>
          <a:stretch/>
        </p:blipFill>
        <p:spPr>
          <a:xfrm>
            <a:off x="2568500" y="1253450"/>
            <a:ext cx="6575501" cy="385238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" name="Google Shape;94;p15"/>
          <p:cNvSpPr txBox="1"/>
          <p:nvPr/>
        </p:nvSpPr>
        <p:spPr>
          <a:xfrm>
            <a:off x="-100600" y="1773175"/>
            <a:ext cx="2669100" cy="3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More VPD (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apor 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ressure 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eficit)... more drought stress… less photosynthesis… less net carbon uptake…more atmospheric carbon?</a:t>
            </a:r>
            <a:b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Stress brings more stress</a:t>
            </a:r>
            <a:b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Fear of tipping point?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0" y="1162075"/>
            <a:ext cx="252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Source: climatetoolbox.org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9791875" y="3418600"/>
            <a:ext cx="899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0" y="0"/>
            <a:ext cx="9144000" cy="20247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3292100" y="2024700"/>
            <a:ext cx="1835700" cy="3118800"/>
          </a:xfrm>
          <a:prstGeom prst="rect">
            <a:avLst/>
          </a:prstGeom>
          <a:solidFill>
            <a:srgbClr val="4C11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 rotWithShape="1">
          <a:blip r:embed="rId3">
            <a:alphaModFix/>
          </a:blip>
          <a:srcRect b="0" l="33271" r="16971" t="0"/>
          <a:stretch/>
        </p:blipFill>
        <p:spPr>
          <a:xfrm>
            <a:off x="0" y="0"/>
            <a:ext cx="3837000" cy="5143499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" name="Google Shape;104;p16"/>
          <p:cNvSpPr txBox="1"/>
          <p:nvPr>
            <p:ph type="title"/>
          </p:nvPr>
        </p:nvSpPr>
        <p:spPr>
          <a:xfrm>
            <a:off x="4858800" y="2024700"/>
            <a:ext cx="32634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</a:rPr>
              <a:t>What to do?</a:t>
            </a:r>
            <a:endParaRPr sz="3400">
              <a:solidFill>
                <a:schemeClr val="lt1"/>
              </a:solidFill>
            </a:endParaRPr>
          </a:p>
        </p:txBody>
      </p:sp>
      <p:sp>
        <p:nvSpPr>
          <p:cNvPr id="105" name="Google Shape;105;p16"/>
          <p:cNvSpPr txBox="1"/>
          <p:nvPr>
            <p:ph idx="2" type="body"/>
          </p:nvPr>
        </p:nvSpPr>
        <p:spPr>
          <a:xfrm>
            <a:off x="4261900" y="407100"/>
            <a:ext cx="4641300" cy="1432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/>
              <a:t>What physiological changes occur among old-growth Douglas-fir and western hemlock in western Oregon before, during, and after a heat wave?</a:t>
            </a:r>
            <a:endParaRPr b="1" sz="2000"/>
          </a:p>
        </p:txBody>
      </p:sp>
      <p:sp>
        <p:nvSpPr>
          <p:cNvPr id="106" name="Google Shape;106;p16"/>
          <p:cNvSpPr txBox="1"/>
          <p:nvPr>
            <p:ph idx="2" type="body"/>
          </p:nvPr>
        </p:nvSpPr>
        <p:spPr>
          <a:xfrm>
            <a:off x="3837000" y="2788200"/>
            <a:ext cx="5307000" cy="235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Collect short and long-term data to pair tree growth and weather at the HJ Andrews Experimental Forest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Dendrometer data + tree cores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Analyze data and draw conclusions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i="1" lang="en" sz="2000"/>
              <a:t>Coming soon…summer 2025!</a:t>
            </a:r>
            <a:endParaRPr i="1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644450" y="109650"/>
            <a:ext cx="2820900" cy="10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 </a:t>
            </a:r>
            <a:endParaRPr sz="3700"/>
          </a:p>
        </p:txBody>
      </p:sp>
      <p:sp>
        <p:nvSpPr>
          <p:cNvPr id="112" name="Google Shape;112;p17"/>
          <p:cNvSpPr txBox="1"/>
          <p:nvPr/>
        </p:nvSpPr>
        <p:spPr>
          <a:xfrm>
            <a:off x="5030925" y="109650"/>
            <a:ext cx="4113000" cy="50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  <a:latin typeface="Pacifico"/>
                <a:ea typeface="Pacifico"/>
                <a:cs typeface="Pacifico"/>
                <a:sym typeface="Pacifico"/>
              </a:rPr>
              <a:t>Thank</a:t>
            </a:r>
            <a:endParaRPr sz="6000">
              <a:solidFill>
                <a:schemeClr val="accent4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  <a:latin typeface="Pacifico"/>
                <a:ea typeface="Pacifico"/>
                <a:cs typeface="Pacifico"/>
                <a:sym typeface="Pacifico"/>
              </a:rPr>
              <a:t>You!</a:t>
            </a:r>
            <a:endParaRPr sz="6000">
              <a:solidFill>
                <a:schemeClr val="accent4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6000">
              <a:solidFill>
                <a:schemeClr val="accent4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6892300" y="3541675"/>
            <a:ext cx="1043400" cy="999300"/>
          </a:xfrm>
          <a:prstGeom prst="smileyFace">
            <a:avLst>
              <a:gd fmla="val 4653" name="adj"/>
            </a:avLst>
          </a:prstGeom>
          <a:solidFill>
            <a:srgbClr val="FFFFFF"/>
          </a:solidFill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FF"/>
              </a:solidFill>
              <a:highlight>
                <a:srgbClr val="FF00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0" l="0" r="14288" t="0"/>
          <a:stretch/>
        </p:blipFill>
        <p:spPr>
          <a:xfrm>
            <a:off x="0" y="0"/>
            <a:ext cx="58782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